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85" r:id="rId4"/>
    <p:sldId id="286" r:id="rId5"/>
    <p:sldId id="269" r:id="rId6"/>
    <p:sldId id="270" r:id="rId7"/>
    <p:sldId id="275" r:id="rId8"/>
    <p:sldId id="261" r:id="rId9"/>
    <p:sldId id="263" r:id="rId10"/>
    <p:sldId id="267" r:id="rId11"/>
    <p:sldId id="264" r:id="rId12"/>
    <p:sldId id="268" r:id="rId13"/>
    <p:sldId id="279" r:id="rId14"/>
    <p:sldId id="280" r:id="rId15"/>
    <p:sldId id="277" r:id="rId16"/>
    <p:sldId id="283" r:id="rId17"/>
    <p:sldId id="284" r:id="rId18"/>
    <p:sldId id="282" r:id="rId19"/>
    <p:sldId id="287" r:id="rId20"/>
    <p:sldId id="28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45E4276-DA94-45E5-A52E-EED4535629A9}">
          <p14:sldIdLst>
            <p14:sldId id="258"/>
          </p14:sldIdLst>
        </p14:section>
        <p14:section name="Раздел без заголовка" id="{4EB5E167-5CE0-4BAD-A6B1-02EC15C89E42}">
          <p14:sldIdLst>
            <p14:sldId id="262"/>
            <p14:sldId id="285"/>
            <p14:sldId id="286"/>
            <p14:sldId id="269"/>
            <p14:sldId id="270"/>
            <p14:sldId id="275"/>
            <p14:sldId id="261"/>
            <p14:sldId id="263"/>
            <p14:sldId id="267"/>
            <p14:sldId id="264"/>
            <p14:sldId id="268"/>
            <p14:sldId id="279"/>
            <p14:sldId id="280"/>
            <p14:sldId id="277"/>
            <p14:sldId id="283"/>
            <p14:sldId id="284"/>
            <p14:sldId id="282"/>
            <p14:sldId id="287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3426"/>
    <a:srgbClr val="111823"/>
    <a:srgbClr val="DAC8B8"/>
    <a:srgbClr val="020300"/>
    <a:srgbClr val="E6E6E6"/>
    <a:srgbClr val="9E6A4D"/>
    <a:srgbClr val="111B27"/>
    <a:srgbClr val="846C68"/>
    <a:srgbClr val="8A7162"/>
    <a:srgbClr val="654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7ED87-5829-A777-D3B1-6857ACD6B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78939A-8522-D544-44D5-995A83419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5BD0BC-47F7-EEC7-2176-8952E6FA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F814-91BE-83A3-C2E3-10A05BC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0AAA6-1EDA-C23F-6F99-5193E87E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BF284A39-A6C8-64A0-0B46-B391095913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43575" y="4038600"/>
            <a:ext cx="914400" cy="914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5449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A6247-BEBE-F3D6-1DD5-928B62FD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5B98B8-F2F9-3C49-03F1-001EB0DBD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D3D5E4-FE67-37DE-6370-3DF97DE8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523B1-C53D-28BA-0BD3-87359B36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6D50A4-665D-D16F-923D-113B5A1A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49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7CF0FE-29B7-7043-4DBD-CABE3960E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2A1A62-F61E-E1FB-44FF-6512BE8F2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1F79B-5A2C-3C6D-A341-0662C6C6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7B5BD-F86D-0AB0-C398-B27457C4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FF8DE-8825-82A1-A1C0-06107F11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72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3EC56-3C2C-E12F-D5B9-E146536E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AE0200-5632-B75B-D029-1F69BDC5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82580-FF88-A4C2-8909-1A57B3136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241E4-CA15-8A2D-93D6-4001C6A2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06B1F-39E8-EFD8-D3C2-9C281B1A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1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E548C-0AD7-E0B0-B95E-AABFB6E1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0E06E2-1B5D-981D-B465-A9C9AE035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C0755-F9E2-FF59-1D77-0C3709D5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AA444-6EA2-A919-558B-48AC317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C0468-8E9C-8EF8-BC75-45A394A6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2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D3AC-5451-5050-EEC0-CB1DC12C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3B378-7974-FCB8-B6DA-0EAA05259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AB6A5-7E43-6FA6-1C39-BD3B877FD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462A9-7AA9-CE5F-1CFD-F1A943357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549C6B-9227-8495-6700-C5F038A7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8A96C9-22AD-BCAE-5C7E-BC736F9E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4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22F4B-1CF0-1F7C-BD44-76CDB946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15015C-4666-BAEE-55E6-826DC0E88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E6470D-DF63-A7B5-19C0-E47645C25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7C3BA9-7F6E-A237-AF8D-6F57280C8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D8895E-9EF9-515E-B8A7-D5D3F965B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8D5221-DAD5-90E2-5487-9151556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9B591C-3640-220D-FFED-F82884D9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6FBA3E-9DE5-5F78-7A07-7E2FA592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94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FCB0A-7E9B-6EB6-DF4A-E305489F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6730D3-59BE-8C7D-7ED7-35A5535B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7BE607-B948-C3F4-46EF-6154C464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1B3177-37D7-A9C1-B152-6D31E37F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08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9CEC9A-6FB6-EBBC-1C33-4B357ABE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F3EE98-D3E5-DB9B-9202-0DF6F6B1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E3A0A-CAF4-1450-3DF3-7A057261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E0A83-D85B-1898-A2AF-04ED3B31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6D2F8-E10F-D1D1-C1A9-EC838A08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AA646-527B-FE4F-DF64-8CF7A0DE8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456F48-9EE2-C593-26B6-A44252FC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634DB-BCD2-04B2-47FB-3B13EE6B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6095EC-0DC1-BD77-75CC-B004A155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6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EB524-FD5A-358E-08C4-B7789CFB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4F8942-D3DB-9B10-6667-9397A4F62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54A525-E481-DE9E-4DF2-26DB7FF49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FD9D43-72CB-61FD-B8F4-DE0D3D19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2C4DEF-CAF8-B9BB-0C6E-DF360D0E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5F55B7-3120-8101-005C-CD43B783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81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2BECF-4A80-98E9-BCB8-70E03808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C570C6-FB61-C8C7-BF2A-38929B124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F2055-FB13-12E7-72BA-33CF7210B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AFCF2-A0A2-4379-954F-E9D0888987F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58409-BB49-A706-282E-94B683A0A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92F224-FB7C-6009-E281-8034D305D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30F1-DA6B-44AB-9207-C7428C592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2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22CCFA5-D621-0D96-AD89-2181D097A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9E6A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15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4" r="-147" b="8235"/>
          <a:stretch/>
        </p:blipFill>
        <p:spPr bwMode="auto">
          <a:xfrm>
            <a:off x="-1" y="0"/>
            <a:ext cx="12290613" cy="6858000"/>
          </a:xfrm>
          <a:prstGeom prst="rect">
            <a:avLst/>
          </a:prstGeom>
          <a:solidFill>
            <a:srgbClr val="654431"/>
          </a:solidFill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11F05C-9743-E7F2-E1D5-901D2D990EAA}"/>
              </a:ext>
            </a:extLst>
          </p:cNvPr>
          <p:cNvSpPr/>
          <p:nvPr/>
        </p:nvSpPr>
        <p:spPr>
          <a:xfrm>
            <a:off x="2456328" y="0"/>
            <a:ext cx="7279342" cy="6858000"/>
          </a:xfrm>
          <a:prstGeom prst="rect">
            <a:avLst/>
          </a:prstGeom>
          <a:solidFill>
            <a:srgbClr val="4E3426">
              <a:alpha val="7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CB7BA-DD6B-296F-857F-C3D122978E60}"/>
              </a:ext>
            </a:extLst>
          </p:cNvPr>
          <p:cNvSpPr txBox="1"/>
          <p:nvPr/>
        </p:nvSpPr>
        <p:spPr>
          <a:xfrm>
            <a:off x="2814022" y="2384386"/>
            <a:ext cx="727934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0" dirty="0">
                <a:ln w="0"/>
                <a:solidFill>
                  <a:srgbClr val="E5B99B">
                    <a:alpha val="18000"/>
                  </a:srgbClr>
                </a:solidFill>
                <a:latin typeface="Bahnschrift SemiLight Condensed" panose="020B0502040204020203" pitchFamily="34" charset="0"/>
                <a:cs typeface="Dubai" panose="020B0503030403030204" pitchFamily="34" charset="-78"/>
              </a:rPr>
              <a:t>ХАКАТОН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7F30-D105-A73E-8616-028BF1EDDBF6}"/>
              </a:ext>
            </a:extLst>
          </p:cNvPr>
          <p:cNvSpPr txBox="1"/>
          <p:nvPr/>
        </p:nvSpPr>
        <p:spPr>
          <a:xfrm>
            <a:off x="2356821" y="497278"/>
            <a:ext cx="74783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E5B99B"/>
                </a:solidFill>
                <a:latin typeface="+mj-lt"/>
              </a:rPr>
              <a:t>ЧАТ-БОТ НА ПЛАТФОРМЕ </a:t>
            </a:r>
            <a:r>
              <a:rPr lang="en-US" sz="4400" b="1" dirty="0">
                <a:solidFill>
                  <a:srgbClr val="E5B99B"/>
                </a:solidFill>
                <a:latin typeface="+mj-lt"/>
              </a:rPr>
              <a:t>TELEGRAM</a:t>
            </a:r>
            <a:endParaRPr lang="ru-RU" sz="4400" b="1" dirty="0">
              <a:solidFill>
                <a:srgbClr val="E5B99B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4FC11-2D2C-A834-7F39-F0762BAD0C91}"/>
              </a:ext>
            </a:extLst>
          </p:cNvPr>
          <p:cNvSpPr txBox="1"/>
          <p:nvPr/>
        </p:nvSpPr>
        <p:spPr>
          <a:xfrm>
            <a:off x="3779219" y="1794775"/>
            <a:ext cx="499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j-lt"/>
              </a:rPr>
              <a:t>«IT в Музее Победы»</a:t>
            </a:r>
            <a:endParaRPr lang="ru-RU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6671529-3BEF-8AC6-D3ED-89491257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020"/>
            <a:ext cx="961914" cy="8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59E0A-0923-232C-ED4F-06F3E98E025A}"/>
              </a:ext>
            </a:extLst>
          </p:cNvPr>
          <p:cNvSpPr txBox="1"/>
          <p:nvPr/>
        </p:nvSpPr>
        <p:spPr>
          <a:xfrm>
            <a:off x="5124529" y="636072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ГБОУ Школа № 508</a:t>
            </a:r>
          </a:p>
        </p:txBody>
      </p:sp>
    </p:spTree>
    <p:extLst>
      <p:ext uri="{BB962C8B-B14F-4D97-AF65-F5344CB8AC3E}">
        <p14:creationId xmlns:p14="http://schemas.microsoft.com/office/powerpoint/2010/main" val="357302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21656F-669A-310C-AB5C-0F43080D7BF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8A7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DFD1F6E-F440-6816-4379-B7D2EDB4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544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C39A96-AB17-95D3-EBA4-A959E9F230DE}"/>
              </a:ext>
            </a:extLst>
          </p:cNvPr>
          <p:cNvSpPr/>
          <p:nvPr/>
        </p:nvSpPr>
        <p:spPr>
          <a:xfrm>
            <a:off x="7534833" y="2514599"/>
            <a:ext cx="3473825" cy="2810435"/>
          </a:xfrm>
          <a:prstGeom prst="rect">
            <a:avLst/>
          </a:prstGeom>
          <a:solidFill>
            <a:srgbClr val="4E342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401003-4C29-ED08-8D33-08A74E06BA81}"/>
              </a:ext>
            </a:extLst>
          </p:cNvPr>
          <p:cNvSpPr/>
          <p:nvPr/>
        </p:nvSpPr>
        <p:spPr>
          <a:xfrm>
            <a:off x="645458" y="552994"/>
            <a:ext cx="4401671" cy="3258515"/>
          </a:xfrm>
          <a:prstGeom prst="rect">
            <a:avLst/>
          </a:prstGeom>
          <a:solidFill>
            <a:srgbClr val="4E342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55626-9374-6A0A-50CE-4BD77C4D3AE6}"/>
              </a:ext>
            </a:extLst>
          </p:cNvPr>
          <p:cNvSpPr txBox="1"/>
          <p:nvPr/>
        </p:nvSpPr>
        <p:spPr>
          <a:xfrm>
            <a:off x="860610" y="658758"/>
            <a:ext cx="39713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Бот имеет содержательное описание диорам, с фото и видео фрагментами для лучшего погружения  в тематику событий Великой Отечественной Войны </a:t>
            </a:r>
          </a:p>
        </p:txBody>
      </p:sp>
      <p:pic>
        <p:nvPicPr>
          <p:cNvPr id="9" name="Рисунок 8" descr="Бумага">
            <a:extLst>
              <a:ext uri="{FF2B5EF4-FFF2-40B4-BE49-F238E27FC236}">
                <a16:creationId xmlns:a16="http://schemas.microsoft.com/office/drawing/2014/main" id="{4BC0974A-0BF9-E767-199F-66EBEA12A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121068"/>
            <a:ext cx="914400" cy="91440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602517A-B328-0BED-60BE-1057E4FF8D06}"/>
              </a:ext>
            </a:extLst>
          </p:cNvPr>
          <p:cNvCxnSpPr>
            <a:cxnSpLocks/>
          </p:cNvCxnSpPr>
          <p:nvPr/>
        </p:nvCxnSpPr>
        <p:spPr>
          <a:xfrm>
            <a:off x="645458" y="552994"/>
            <a:ext cx="4401671" cy="0"/>
          </a:xfrm>
          <a:prstGeom prst="line">
            <a:avLst/>
          </a:prstGeom>
          <a:ln w="57150">
            <a:solidFill>
              <a:srgbClr val="E5B99B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902AB6-8934-8EFE-278D-D0F8D7905DC5}"/>
              </a:ext>
            </a:extLst>
          </p:cNvPr>
          <p:cNvSpPr txBox="1"/>
          <p:nvPr/>
        </p:nvSpPr>
        <p:spPr>
          <a:xfrm>
            <a:off x="7541554" y="2950320"/>
            <a:ext cx="34469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Также добавлена интерактивная карта в формате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gif-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файла с расположением шести диорам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2C1D594-8588-4D03-3D97-F3697AFA2151}"/>
              </a:ext>
            </a:extLst>
          </p:cNvPr>
          <p:cNvCxnSpPr>
            <a:cxnSpLocks/>
          </p:cNvCxnSpPr>
          <p:nvPr/>
        </p:nvCxnSpPr>
        <p:spPr>
          <a:xfrm>
            <a:off x="7534833" y="2514599"/>
            <a:ext cx="3473825" cy="0"/>
          </a:xfrm>
          <a:prstGeom prst="line">
            <a:avLst/>
          </a:prstGeom>
          <a:ln w="57150">
            <a:solidFill>
              <a:srgbClr val="E5B99B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96E387-B7C1-9D05-D6AA-2A79E63B5C39}"/>
              </a:ext>
            </a:extLst>
          </p:cNvPr>
          <p:cNvSpPr txBox="1"/>
          <p:nvPr/>
        </p:nvSpPr>
        <p:spPr>
          <a:xfrm>
            <a:off x="6705598" y="1234910"/>
            <a:ext cx="530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СОДЕРЖАНИЕ БОТА</a:t>
            </a:r>
          </a:p>
        </p:txBody>
      </p:sp>
    </p:spTree>
    <p:extLst>
      <p:ext uri="{BB962C8B-B14F-4D97-AF65-F5344CB8AC3E}">
        <p14:creationId xmlns:p14="http://schemas.microsoft.com/office/powerpoint/2010/main" val="2897680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C396B2F-76C3-E6DB-0770-BEA62AE6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E6A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3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0D7BCD-1B48-BEAE-B68C-73C40236A2A6}"/>
              </a:ext>
            </a:extLst>
          </p:cNvPr>
          <p:cNvSpPr/>
          <p:nvPr/>
        </p:nvSpPr>
        <p:spPr>
          <a:xfrm>
            <a:off x="0" y="2021540"/>
            <a:ext cx="528918" cy="281491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1FC49-BF2B-0971-3FD9-A02C6C5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8" y="2604247"/>
            <a:ext cx="11134164" cy="21156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>
                <a:ln w="28575">
                  <a:solidFill>
                    <a:srgbClr val="F8EBD0"/>
                  </a:solidFill>
                </a:ln>
              </a:rPr>
              <a:t>ЧАСТЬ БОТА РЕАЛИЗОВАНА В ВИДЕ </a:t>
            </a:r>
            <a:r>
              <a:rPr lang="ru-RU" dirty="0">
                <a:ln w="28575">
                  <a:solidFill>
                    <a:srgbClr val="F8EBD0"/>
                  </a:solidFill>
                </a:ln>
                <a:solidFill>
                  <a:srgbClr val="4E3426"/>
                </a:solidFill>
              </a:rPr>
              <a:t>ИНТЕРАКТИВНОЙ ВИКТОРИНЫ</a:t>
            </a:r>
            <a:r>
              <a:rPr lang="ru-RU" dirty="0">
                <a:ln w="28575">
                  <a:solidFill>
                    <a:srgbClr val="F8EBD0"/>
                  </a:solidFill>
                </a:ln>
              </a:rPr>
              <a:t>, </a:t>
            </a:r>
          </a:p>
          <a:p>
            <a:pPr marL="0" indent="0" algn="ctr">
              <a:buNone/>
            </a:pPr>
            <a:r>
              <a:rPr lang="ru-RU" dirty="0">
                <a:ln w="28575">
                  <a:solidFill>
                    <a:srgbClr val="F8EBD0"/>
                  </a:solidFill>
                </a:ln>
              </a:rPr>
              <a:t>КОТОРАЯ МОГЛА БЫ ЗАМЕНИТЬ БУМАЖНЫЕ НОСИТЕЛИ, ТЕМ САМЫМ ОБЛЕГЧИВ ИССЛЕДОВАНИЕ ДИОРАМ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BCCA21-CEF5-7AA1-94C1-F41E5FD8D8ED}"/>
              </a:ext>
            </a:extLst>
          </p:cNvPr>
          <p:cNvSpPr/>
          <p:nvPr/>
        </p:nvSpPr>
        <p:spPr>
          <a:xfrm>
            <a:off x="11663082" y="2021540"/>
            <a:ext cx="528918" cy="281491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71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F69DF62-A9D0-3464-A7BF-4B3931F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11182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F40B7E-843C-DDAC-82B8-974694DE3D5E}"/>
              </a:ext>
            </a:extLst>
          </p:cNvPr>
          <p:cNvSpPr/>
          <p:nvPr/>
        </p:nvSpPr>
        <p:spPr>
          <a:xfrm>
            <a:off x="3083859" y="3554834"/>
            <a:ext cx="6252881" cy="3303166"/>
          </a:xfrm>
          <a:prstGeom prst="rect">
            <a:avLst/>
          </a:prstGeom>
          <a:solidFill>
            <a:srgbClr val="8A716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3978F57-BB2D-4143-5483-8B7097DA07E7}"/>
              </a:ext>
            </a:extLst>
          </p:cNvPr>
          <p:cNvSpPr/>
          <p:nvPr/>
        </p:nvSpPr>
        <p:spPr>
          <a:xfrm>
            <a:off x="3083859" y="0"/>
            <a:ext cx="6252881" cy="2533726"/>
          </a:xfrm>
          <a:prstGeom prst="rect">
            <a:avLst/>
          </a:prstGeom>
          <a:solidFill>
            <a:srgbClr val="8A716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D107E-0110-572A-8636-89D704B832BD}"/>
              </a:ext>
            </a:extLst>
          </p:cNvPr>
          <p:cNvSpPr txBox="1"/>
          <p:nvPr/>
        </p:nvSpPr>
        <p:spPr>
          <a:xfrm>
            <a:off x="1340224" y="2677192"/>
            <a:ext cx="95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КРАТКОЕ ОПИСАНИЕ ХРОНОЛОГИИ 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4FE1A-2389-20F8-4108-2D6E4E8E53A5}"/>
              </a:ext>
            </a:extLst>
          </p:cNvPr>
          <p:cNvSpPr txBox="1"/>
          <p:nvPr/>
        </p:nvSpPr>
        <p:spPr>
          <a:xfrm>
            <a:off x="3083858" y="224912"/>
            <a:ext cx="62528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FFFFFF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После прохождения экскурсии по экспозициям диорам пользователю предоставляется возможность пройти интерактивную викторину «Годы великих испытаний»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0D1D1-C523-465E-ACBA-A5C10C72E814}"/>
              </a:ext>
            </a:extLst>
          </p:cNvPr>
          <p:cNvSpPr txBox="1"/>
          <p:nvPr/>
        </p:nvSpPr>
        <p:spPr>
          <a:xfrm>
            <a:off x="3083858" y="3635296"/>
            <a:ext cx="62528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E6E6E6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Викторина подразумевает под собой тест, который классифицирует полученную информацию и выдает результат, попадающий в общую рейтинговую таблицу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EDABE61C-6317-4F0A-A87B-14AD5BBBEE96}"/>
              </a:ext>
            </a:extLst>
          </p:cNvPr>
          <p:cNvSpPr/>
          <p:nvPr/>
        </p:nvSpPr>
        <p:spPr>
          <a:xfrm>
            <a:off x="9780494" y="5970494"/>
            <a:ext cx="2178424" cy="628619"/>
          </a:xfrm>
          <a:prstGeom prst="rightArrow">
            <a:avLst>
              <a:gd name="adj1" fmla="val 50000"/>
              <a:gd name="adj2" fmla="val 107090"/>
            </a:avLst>
          </a:prstGeom>
          <a:solidFill>
            <a:srgbClr val="E6E6E6"/>
          </a:solidFill>
          <a:ln>
            <a:solidFill>
              <a:srgbClr val="9E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7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939A648-D0F8-74F0-1993-2DC664A8E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7D02895-9C6A-C7A5-C359-D9A9499244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6C6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C93E973F-CA91-8820-AF5F-AF623ED9E3C2}"/>
              </a:ext>
            </a:extLst>
          </p:cNvPr>
          <p:cNvSpPr/>
          <p:nvPr/>
        </p:nvSpPr>
        <p:spPr>
          <a:xfrm>
            <a:off x="-17929" y="1727471"/>
            <a:ext cx="4563035" cy="3218329"/>
          </a:xfrm>
          <a:prstGeom prst="homePlat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56AC93-4B71-C6B6-92DB-3C5FBB1E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13" y="631754"/>
            <a:ext cx="5436498" cy="55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3FADF-C06D-5242-6BD7-B54103136EAF}"/>
              </a:ext>
            </a:extLst>
          </p:cNvPr>
          <p:cNvSpPr txBox="1"/>
          <p:nvPr/>
        </p:nvSpPr>
        <p:spPr>
          <a:xfrm>
            <a:off x="286870" y="1885416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Кнопки, расположенные в меню бота, необходимо полностью изучить для успешного прохождения викторины</a:t>
            </a:r>
          </a:p>
        </p:txBody>
      </p:sp>
    </p:spTree>
    <p:extLst>
      <p:ext uri="{BB962C8B-B14F-4D97-AF65-F5344CB8AC3E}">
        <p14:creationId xmlns:p14="http://schemas.microsoft.com/office/powerpoint/2010/main" val="319388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FFB3EF3-D2B6-72A5-F4E7-4741681B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91B7A6-2425-4F08-BCB4-6A4ED43B6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B2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12BDCC-1CD2-33AA-83F5-8733572223B3}"/>
              </a:ext>
            </a:extLst>
          </p:cNvPr>
          <p:cNvSpPr txBox="1"/>
          <p:nvPr/>
        </p:nvSpPr>
        <p:spPr>
          <a:xfrm>
            <a:off x="3179715" y="309764"/>
            <a:ext cx="5832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28575">
                  <a:solidFill>
                    <a:schemeClr val="bg1"/>
                  </a:solidFill>
                </a:ln>
                <a:solidFill>
                  <a:srgbClr val="E6E6E6"/>
                </a:solidFill>
              </a:rPr>
              <a:t>Рейтинговая таблица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9B682-92FF-1B2F-55F9-6053B100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77" y="1388969"/>
            <a:ext cx="5999446" cy="40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054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3A8C13-3925-37F2-3551-6DD93B11E974}"/>
              </a:ext>
            </a:extLst>
          </p:cNvPr>
          <p:cNvSpPr/>
          <p:nvPr/>
        </p:nvSpPr>
        <p:spPr>
          <a:xfrm>
            <a:off x="0" y="1954306"/>
            <a:ext cx="12192000" cy="2976282"/>
          </a:xfrm>
          <a:prstGeom prst="rect">
            <a:avLst/>
          </a:prstGeom>
          <a:solidFill>
            <a:srgbClr val="9E6A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22484-3334-EC4C-F30B-B09CE33AB6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6A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6789B-03FC-CFCD-9D19-39C9A3A18C75}"/>
              </a:ext>
            </a:extLst>
          </p:cNvPr>
          <p:cNvSpPr txBox="1"/>
          <p:nvPr/>
        </p:nvSpPr>
        <p:spPr>
          <a:xfrm>
            <a:off x="0" y="2151726"/>
            <a:ext cx="4276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19050">
                  <a:solidFill>
                    <a:schemeClr val="bg1"/>
                  </a:solidFill>
                </a:ln>
                <a:solidFill>
                  <a:srgbClr val="E6E6E6"/>
                </a:solidFill>
              </a:rPr>
              <a:t>Шаблон сертификата, который вручается каждому участнику викторины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822E8F-868C-A261-3B29-1065C1ED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25" y="251209"/>
            <a:ext cx="8225475" cy="63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1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B59E3F-A82D-87C1-9A5D-E7E9298686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C8B8"/>
          </a:solidFill>
          <a:ln>
            <a:solidFill>
              <a:srgbClr val="DAC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6D8304-8CB7-3FC9-E757-42347E03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33" y="0"/>
            <a:ext cx="316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B99EE-19EA-C6A4-8663-564806DB38F2}"/>
              </a:ext>
            </a:extLst>
          </p:cNvPr>
          <p:cNvSpPr txBox="1"/>
          <p:nvPr/>
        </p:nvSpPr>
        <p:spPr>
          <a:xfrm>
            <a:off x="0" y="254604"/>
            <a:ext cx="311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Результат работы: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D32D08-86B6-A14D-E0D3-586A98F0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69" y="0"/>
            <a:ext cx="316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2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0E3592-72D4-8B35-E89A-24E6CF73C8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C8B8"/>
          </a:solidFill>
          <a:ln>
            <a:solidFill>
              <a:srgbClr val="DAC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18F2D5-FA95-3ACB-D180-7834F92F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9" y="0"/>
            <a:ext cx="316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02FF8A1-C309-245F-6DAC-0D7A910A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0"/>
            <a:ext cx="316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DC06CB9-4F86-09F3-D5AC-E41039AA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63" y="0"/>
            <a:ext cx="316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07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AEB237-AC84-A46B-9E4B-C76C6B3C54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6A4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DAB96C7-923C-BECA-2A8C-FB27CDA7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5757"/>
            <a:ext cx="12192000" cy="59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2D58AD-E7A5-CB81-FEB6-27DFD7FA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4" y="1577788"/>
            <a:ext cx="3516406" cy="46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29439E-3574-601B-D275-BE2681CC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61" y="1255059"/>
            <a:ext cx="3153335" cy="42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B0BFE5-ED8D-FCB3-63ED-72EFA057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38" y="1389528"/>
            <a:ext cx="3798794" cy="50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F70D42-4A7F-BFC3-DE3C-20DFFCA03506}"/>
              </a:ext>
            </a:extLst>
          </p:cNvPr>
          <p:cNvSpPr txBox="1"/>
          <p:nvPr/>
        </p:nvSpPr>
        <p:spPr>
          <a:xfrm>
            <a:off x="1175422" y="417024"/>
            <a:ext cx="984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НАШИ ПЕРВЫЕ ТЕСТИРОВЩИКИ БОТА</a:t>
            </a:r>
          </a:p>
        </p:txBody>
      </p:sp>
    </p:spTree>
    <p:extLst>
      <p:ext uri="{BB962C8B-B14F-4D97-AF65-F5344CB8AC3E}">
        <p14:creationId xmlns:p14="http://schemas.microsoft.com/office/powerpoint/2010/main" val="96545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BE95E1-A8DA-73EC-2378-AF88D0BCF767}"/>
              </a:ext>
            </a:extLst>
          </p:cNvPr>
          <p:cNvSpPr/>
          <p:nvPr/>
        </p:nvSpPr>
        <p:spPr>
          <a:xfrm>
            <a:off x="0" y="0"/>
            <a:ext cx="12192000" cy="6660776"/>
          </a:xfrm>
          <a:prstGeom prst="rect">
            <a:avLst/>
          </a:prstGeom>
          <a:solidFill>
            <a:srgbClr val="4E34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B067E7C-8B7D-A496-3F99-85150A21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5D5CD"/>
              </a:clrFrom>
              <a:clrTo>
                <a:srgbClr val="D5D5C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348"/>
                    </a14:imgEffect>
                    <a14:imgEffect>
                      <a14:brightnessContrast bright="-34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89875-C6DA-3C3A-5652-E611EE400F30}"/>
              </a:ext>
            </a:extLst>
          </p:cNvPr>
          <p:cNvSpPr txBox="1"/>
          <p:nvPr/>
        </p:nvSpPr>
        <p:spPr>
          <a:xfrm>
            <a:off x="1963268" y="698898"/>
            <a:ext cx="8265459" cy="5262979"/>
          </a:xfrm>
          <a:prstGeom prst="rect">
            <a:avLst/>
          </a:prstGeom>
          <a:solidFill>
            <a:srgbClr val="DAC8B8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4E3426"/>
                </a:solidFill>
                <a:effectLst/>
              </a:rPr>
              <a:t>В заключение мы бы хотели сказать, что данный проект – является пилотным. Нам понравилась совместная работа с Музеем</a:t>
            </a:r>
            <a:r>
              <a:rPr lang="ru-RU" sz="2800" b="1" dirty="0">
                <a:solidFill>
                  <a:srgbClr val="4E3426"/>
                </a:solidFill>
              </a:rPr>
              <a:t> и М</a:t>
            </a:r>
            <a:r>
              <a:rPr lang="ru-RU" sz="2800" b="1" i="0" dirty="0">
                <a:solidFill>
                  <a:srgbClr val="4E3426"/>
                </a:solidFill>
                <a:effectLst/>
              </a:rPr>
              <a:t>ы очень надеемся, что наш продукт пополнит цифровые ресурсы музея.</a:t>
            </a:r>
            <a:br>
              <a:rPr lang="ru-RU" sz="2800" b="1" i="0" dirty="0">
                <a:solidFill>
                  <a:srgbClr val="4E3426"/>
                </a:solidFill>
                <a:effectLst/>
              </a:rPr>
            </a:br>
            <a:r>
              <a:rPr lang="ru-RU" sz="2800" b="1" i="0" dirty="0">
                <a:solidFill>
                  <a:srgbClr val="4E3426"/>
                </a:solidFill>
                <a:effectLst/>
              </a:rPr>
              <a:t>Команда нашей школы и в дальнейшем хотела бы продолжить сотрудничество с Музеем.</a:t>
            </a:r>
            <a:br>
              <a:rPr lang="ru-RU" sz="2800" b="1" i="0" dirty="0">
                <a:solidFill>
                  <a:srgbClr val="4E3426"/>
                </a:solidFill>
                <a:effectLst/>
              </a:rPr>
            </a:br>
            <a:r>
              <a:rPr lang="ru-RU" sz="2800" b="1" dirty="0">
                <a:solidFill>
                  <a:srgbClr val="4E3426"/>
                </a:solidFill>
              </a:rPr>
              <a:t>Т</a:t>
            </a:r>
            <a:r>
              <a:rPr lang="ru-RU" sz="2800" b="1" i="0" dirty="0">
                <a:solidFill>
                  <a:srgbClr val="4E3426"/>
                </a:solidFill>
                <a:effectLst/>
              </a:rPr>
              <a:t>акже, если возможно , с удовольствием примем  участие в подготовке и проведении различных мероприятий с самим Музеем в качестве волонтеров.</a:t>
            </a:r>
            <a:br>
              <a:rPr lang="ru-RU" sz="2800" b="1" i="0" dirty="0">
                <a:solidFill>
                  <a:srgbClr val="4E3426"/>
                </a:solidFill>
                <a:effectLst/>
              </a:rPr>
            </a:br>
            <a:endParaRPr lang="ru-RU" sz="2800" b="1" i="0" dirty="0">
              <a:solidFill>
                <a:srgbClr val="4E342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88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4463BE5-867B-EFFF-15B2-2ED57C70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AB735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brightnessContrast bright="-47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1B774-4D7A-7E50-50ED-98C3991F04DC}"/>
              </a:ext>
            </a:extLst>
          </p:cNvPr>
          <p:cNvSpPr txBox="1"/>
          <p:nvPr/>
        </p:nvSpPr>
        <p:spPr>
          <a:xfrm>
            <a:off x="448235" y="1843950"/>
            <a:ext cx="11295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28575">
                  <a:solidFill>
                    <a:srgbClr val="E5B99B"/>
                  </a:solidFill>
                  <a:prstDash val="solid"/>
                </a:ln>
                <a:solidFill>
                  <a:schemeClr val="bg2"/>
                </a:solidFill>
                <a:latin typeface="+mj-lt"/>
              </a:rPr>
              <a:t>МЫ, КОМАНДА 10-</a:t>
            </a:r>
            <a:r>
              <a:rPr lang="en-US" sz="4000" dirty="0">
                <a:ln w="28575">
                  <a:solidFill>
                    <a:srgbClr val="E5B99B"/>
                  </a:solidFill>
                  <a:prstDash val="solid"/>
                </a:ln>
                <a:solidFill>
                  <a:schemeClr val="bg2"/>
                </a:solidFill>
                <a:latin typeface="+mj-lt"/>
              </a:rPr>
              <a:t>IT </a:t>
            </a:r>
            <a:r>
              <a:rPr lang="ru-RU" sz="4000" dirty="0">
                <a:ln w="28575">
                  <a:solidFill>
                    <a:srgbClr val="E5B99B"/>
                  </a:solidFill>
                  <a:prstDash val="solid"/>
                </a:ln>
                <a:solidFill>
                  <a:schemeClr val="bg2"/>
                </a:solidFill>
                <a:latin typeface="+mj-lt"/>
              </a:rPr>
              <a:t>КЛАССА, ПРЕДСТАВЛЯЕМ ЧАТ-БОТА, КОТОРЫЙ ПОМОЖЕТ ПОСЕТИТЕЛЯМ ДЕТАЛЬНЕЕ ОЗНАКОМИТЬСЯ С ЭКСПОЗИЦИЯМИ МУЗЕЯ ПОБЕДЫ  </a:t>
            </a:r>
          </a:p>
        </p:txBody>
      </p:sp>
    </p:spTree>
    <p:extLst>
      <p:ext uri="{BB962C8B-B14F-4D97-AF65-F5344CB8AC3E}">
        <p14:creationId xmlns:p14="http://schemas.microsoft.com/office/powerpoint/2010/main" val="175969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820CB9-2FBE-0B2B-E0EC-0EABE432BB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20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58DEE4-D05A-C371-F971-3C90035B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80" y="2169238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15D1B-F089-AD57-6E79-6119EF267333}"/>
              </a:ext>
            </a:extLst>
          </p:cNvPr>
          <p:cNvSpPr txBox="1"/>
          <p:nvPr/>
        </p:nvSpPr>
        <p:spPr>
          <a:xfrm>
            <a:off x="1049244" y="1176180"/>
            <a:ext cx="41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QR-</a:t>
            </a:r>
            <a:r>
              <a:rPr lang="ru-RU" dirty="0">
                <a:solidFill>
                  <a:schemeClr val="bg1"/>
                </a:solidFill>
              </a:rPr>
              <a:t>код, написанный нами на </a:t>
            </a:r>
            <a:r>
              <a:rPr lang="en-US" dirty="0">
                <a:solidFill>
                  <a:schemeClr val="bg1"/>
                </a:solidFill>
              </a:rPr>
              <a:t>Python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ABD92-A1E7-8010-DC86-1FDCEBB52EB1}"/>
              </a:ext>
            </a:extLst>
          </p:cNvPr>
          <p:cNvSpPr txBox="1"/>
          <p:nvPr/>
        </p:nvSpPr>
        <p:spPr>
          <a:xfrm>
            <a:off x="6875267" y="529849"/>
            <a:ext cx="467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QR</a:t>
            </a:r>
            <a:r>
              <a:rPr lang="ru-RU" dirty="0">
                <a:solidFill>
                  <a:schemeClr val="bg1"/>
                </a:solidFill>
              </a:rPr>
              <a:t>-код, созданный непосредственно платформой </a:t>
            </a:r>
            <a:r>
              <a:rPr lang="en-US" dirty="0">
                <a:solidFill>
                  <a:schemeClr val="bg1"/>
                </a:solidFill>
              </a:rPr>
              <a:t>Telegram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24F3C6-0E3F-4339-7B16-FDFD00DCE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5" b="27738"/>
          <a:stretch/>
        </p:blipFill>
        <p:spPr bwMode="auto">
          <a:xfrm>
            <a:off x="7278254" y="1266172"/>
            <a:ext cx="3864502" cy="43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37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C108A6F-4FF1-36A0-CFE0-0A9C2920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C23080-63F0-B4C4-4D9E-63C1E5212D94}"/>
              </a:ext>
            </a:extLst>
          </p:cNvPr>
          <p:cNvSpPr/>
          <p:nvPr/>
        </p:nvSpPr>
        <p:spPr>
          <a:xfrm>
            <a:off x="2725271" y="0"/>
            <a:ext cx="6248400" cy="6858000"/>
          </a:xfrm>
          <a:prstGeom prst="rect">
            <a:avLst/>
          </a:prstGeom>
          <a:solidFill>
            <a:srgbClr val="0203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DA95E-EB89-9472-1FE0-189850C400A8}"/>
              </a:ext>
            </a:extLst>
          </p:cNvPr>
          <p:cNvSpPr txBox="1"/>
          <p:nvPr/>
        </p:nvSpPr>
        <p:spPr>
          <a:xfrm>
            <a:off x="2725271" y="1443841"/>
            <a:ext cx="624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Наша команда несколько раз посетила Музей Победы, где мы полностью изучили диорамы, сделали фото и видео съемки экспозиций и продумали концепцию Бота</a:t>
            </a:r>
          </a:p>
        </p:txBody>
      </p:sp>
    </p:spTree>
    <p:extLst>
      <p:ext uri="{BB962C8B-B14F-4D97-AF65-F5344CB8AC3E}">
        <p14:creationId xmlns:p14="http://schemas.microsoft.com/office/powerpoint/2010/main" val="363682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17BD521-5BFD-494A-38E6-0C9DEBB8B709}"/>
              </a:ext>
            </a:extLst>
          </p:cNvPr>
          <p:cNvCxnSpPr>
            <a:cxnSpLocks/>
          </p:cNvCxnSpPr>
          <p:nvPr/>
        </p:nvCxnSpPr>
        <p:spPr>
          <a:xfrm>
            <a:off x="1434353" y="5224281"/>
            <a:ext cx="1503346" cy="5555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950B71-08F4-4A4E-78CB-F880A0858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4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729C80-F915-6837-1E38-54EE4EA1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3" y="110799"/>
            <a:ext cx="6338047" cy="52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3D3598C-1A7D-1DF7-93D9-06334C0A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34" y="154011"/>
            <a:ext cx="4363620" cy="654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3FEC681-C85D-F6B4-B990-6773B9D5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71" y="3812671"/>
            <a:ext cx="4236790" cy="28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8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04EF01-D502-9DF2-2F92-7ABB9633D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95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328A32-DFF0-9AE1-E84E-1C09954E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EA87-8508-5B48-5039-0451A467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23" y="128845"/>
            <a:ext cx="8749553" cy="88625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4E3426"/>
                </a:solidFill>
              </a:rPr>
              <a:t>Почему чат-бот и зачем он нужен?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C65FE-BC5C-6B6B-1DFD-EA71305A35A2}"/>
              </a:ext>
            </a:extLst>
          </p:cNvPr>
          <p:cNvSpPr txBox="1"/>
          <p:nvPr/>
        </p:nvSpPr>
        <p:spPr>
          <a:xfrm>
            <a:off x="1515035" y="1143941"/>
            <a:ext cx="8934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020300"/>
                </a:solidFill>
                <a:effectLst/>
              </a:rPr>
              <a:t>В 2018 году мобильная аудитория впервые превзошла десктоп, и исследования говорят о том, что тренд будет только усиливаться в ближайшие годы.</a:t>
            </a:r>
            <a:endParaRPr lang="ru-RU" sz="2400" b="1" dirty="0">
              <a:solidFill>
                <a:srgbClr val="0203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BC9C35-75FC-EE54-D473-4BA98DBEB7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E6A4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07580" y="2344270"/>
            <a:ext cx="8842101" cy="3217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A6C9C2-978B-2B62-E2BF-34DE24B3A449}"/>
              </a:ext>
            </a:extLst>
          </p:cNvPr>
          <p:cNvSpPr txBox="1"/>
          <p:nvPr/>
        </p:nvSpPr>
        <p:spPr>
          <a:xfrm>
            <a:off x="1515035" y="5561304"/>
            <a:ext cx="89346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20300"/>
                </a:solidFill>
                <a:effectLst/>
              </a:rPr>
              <a:t>Десктоп (от англ. </a:t>
            </a:r>
            <a:r>
              <a:rPr lang="en-US" b="1" i="0" dirty="0">
                <a:solidFill>
                  <a:srgbClr val="020300"/>
                </a:solidFill>
                <a:effectLst/>
              </a:rPr>
              <a:t>D</a:t>
            </a:r>
            <a:r>
              <a:rPr lang="ru-RU" b="1" i="0" dirty="0" err="1">
                <a:solidFill>
                  <a:srgbClr val="020300"/>
                </a:solidFill>
                <a:effectLst/>
              </a:rPr>
              <a:t>esktop</a:t>
            </a:r>
            <a:r>
              <a:rPr lang="ru-RU" b="1" i="0" dirty="0">
                <a:solidFill>
                  <a:srgbClr val="020300"/>
                </a:solidFill>
                <a:effectLst/>
              </a:rPr>
              <a:t> — «поверхность стола»):</a:t>
            </a:r>
          </a:p>
          <a:p>
            <a:pPr algn="just"/>
            <a:r>
              <a:rPr lang="ru-RU" b="1" i="0" dirty="0">
                <a:solidFill>
                  <a:srgbClr val="020300"/>
                </a:solidFill>
                <a:effectLst/>
              </a:rPr>
              <a:t>Настольный компьютер — компьютер, предназначенный для постоянного размещения на столе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196144-2D73-979F-D383-DBBDBF06F4FF}"/>
              </a:ext>
            </a:extLst>
          </p:cNvPr>
          <p:cNvSpPr/>
          <p:nvPr/>
        </p:nvSpPr>
        <p:spPr>
          <a:xfrm>
            <a:off x="1434353" y="1143941"/>
            <a:ext cx="9150066" cy="534069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4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1C0381-56AB-F19F-1512-A87421552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AB735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4654BEB-7848-2A08-9E5F-4D0464A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337484"/>
            <a:ext cx="3626224" cy="4709926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E1E3E6"/>
                </a:solidFill>
                <a:effectLst/>
              </a:rPr>
              <a:t>Наш бот нацелен в первую очередь на подрастающее поколение, которое, в свою очередь, активно пользуется смартфонами.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42661-020E-8B6B-8A19-2235B7C94915}"/>
              </a:ext>
            </a:extLst>
          </p:cNvPr>
          <p:cNvSpPr txBox="1"/>
          <p:nvPr/>
        </p:nvSpPr>
        <p:spPr>
          <a:xfrm>
            <a:off x="8910919" y="5047410"/>
            <a:ext cx="34872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Он создан для формирования привычной нам среды, в которой получаемая информация усваивается вдвое лучше</a:t>
            </a:r>
          </a:p>
        </p:txBody>
      </p:sp>
    </p:spTree>
    <p:extLst>
      <p:ext uri="{BB962C8B-B14F-4D97-AF65-F5344CB8AC3E}">
        <p14:creationId xmlns:p14="http://schemas.microsoft.com/office/powerpoint/2010/main" val="126744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516D0BB6-A575-83CF-4721-FAFA810B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998"/>
            <a:ext cx="12192000" cy="609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AA8069-4211-9C7A-BC85-BE3D04452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r="28387"/>
          <a:stretch/>
        </p:blipFill>
        <p:spPr bwMode="auto">
          <a:xfrm>
            <a:off x="3947269" y="748738"/>
            <a:ext cx="4118164" cy="609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5E25EB-B9CF-4539-2CAE-06227DAF50FB}"/>
              </a:ext>
            </a:extLst>
          </p:cNvPr>
          <p:cNvSpPr/>
          <p:nvPr/>
        </p:nvSpPr>
        <p:spPr>
          <a:xfrm>
            <a:off x="0" y="0"/>
            <a:ext cx="12192000" cy="74873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95F9130-2086-C4EA-D546-7BDF712A3A4F}"/>
              </a:ext>
            </a:extLst>
          </p:cNvPr>
          <p:cNvSpPr/>
          <p:nvPr/>
        </p:nvSpPr>
        <p:spPr>
          <a:xfrm>
            <a:off x="0" y="0"/>
            <a:ext cx="12192000" cy="8919882"/>
          </a:xfrm>
          <a:prstGeom prst="rect">
            <a:avLst/>
          </a:prstGeom>
          <a:solidFill>
            <a:srgbClr val="9E6A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65443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549E2-59A0-74C3-38D2-F9240CE45389}"/>
              </a:ext>
            </a:extLst>
          </p:cNvPr>
          <p:cNvSpPr txBox="1"/>
          <p:nvPr/>
        </p:nvSpPr>
        <p:spPr>
          <a:xfrm>
            <a:off x="2112306" y="40851"/>
            <a:ext cx="7788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9050">
                  <a:solidFill>
                    <a:srgbClr val="4E3426"/>
                  </a:solidFill>
                </a:ln>
              </a:rPr>
              <a:t>ЭФФЕКТИВНОСТЬ</a:t>
            </a:r>
            <a:r>
              <a:rPr lang="ru-RU" sz="4000" dirty="0">
                <a:ln w="19050">
                  <a:solidFill>
                    <a:srgbClr val="4E3426"/>
                  </a:solidFill>
                </a:ln>
              </a:rPr>
              <a:t> ЧАТ-БОТОВ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FCB90AA-7073-F4C9-5C65-1E2415710895}"/>
              </a:ext>
            </a:extLst>
          </p:cNvPr>
          <p:cNvSpPr/>
          <p:nvPr/>
        </p:nvSpPr>
        <p:spPr>
          <a:xfrm>
            <a:off x="573739" y="3657600"/>
            <a:ext cx="2061882" cy="1604682"/>
          </a:xfrm>
          <a:prstGeom prst="rect">
            <a:avLst/>
          </a:prstGeom>
          <a:solidFill>
            <a:srgbClr val="654431"/>
          </a:solidFill>
          <a:ln>
            <a:solidFill>
              <a:srgbClr val="654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Экономия времени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30D906-F710-CC3A-B586-AB43993A6326}"/>
              </a:ext>
            </a:extLst>
          </p:cNvPr>
          <p:cNvSpPr/>
          <p:nvPr/>
        </p:nvSpPr>
        <p:spPr>
          <a:xfrm>
            <a:off x="573739" y="1272897"/>
            <a:ext cx="2061882" cy="1604682"/>
          </a:xfrm>
          <a:prstGeom prst="rect">
            <a:avLst/>
          </a:prstGeom>
          <a:solidFill>
            <a:srgbClr val="654431"/>
          </a:solidFill>
          <a:ln>
            <a:solidFill>
              <a:srgbClr val="654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Доступность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861A2A5-B5DB-2CB1-272F-B8EA75620141}"/>
              </a:ext>
            </a:extLst>
          </p:cNvPr>
          <p:cNvSpPr/>
          <p:nvPr/>
        </p:nvSpPr>
        <p:spPr>
          <a:xfrm>
            <a:off x="4707588" y="1686579"/>
            <a:ext cx="2597523" cy="348484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9050">
                  <a:solidFill>
                    <a:schemeClr val="bg1"/>
                  </a:solidFill>
                </a:ln>
              </a:rPr>
              <a:t>Чат-боты – отличный инструмент для обработки большого количества типовых запросов</a:t>
            </a:r>
          </a:p>
          <a:p>
            <a:pPr algn="ctr"/>
            <a:endParaRPr lang="ru-RU" sz="2400" b="1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4E8D9A-B365-34CB-EADD-0CE9344451B1}"/>
              </a:ext>
            </a:extLst>
          </p:cNvPr>
          <p:cNvSpPr/>
          <p:nvPr/>
        </p:nvSpPr>
        <p:spPr>
          <a:xfrm>
            <a:off x="9293041" y="2246563"/>
            <a:ext cx="2646828" cy="2364874"/>
          </a:xfrm>
          <a:prstGeom prst="rect">
            <a:avLst/>
          </a:prstGeom>
          <a:solidFill>
            <a:srgbClr val="654431"/>
          </a:solidFill>
          <a:ln>
            <a:solidFill>
              <a:srgbClr val="654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0">
                  <a:solidFill>
                    <a:schemeClr val="bg1"/>
                  </a:solidFill>
                </a:ln>
              </a:rPr>
              <a:t>Низкие расходы на техническое обслуживание</a:t>
            </a:r>
          </a:p>
        </p:txBody>
      </p:sp>
    </p:spTree>
    <p:extLst>
      <p:ext uri="{BB962C8B-B14F-4D97-AF65-F5344CB8AC3E}">
        <p14:creationId xmlns:p14="http://schemas.microsoft.com/office/powerpoint/2010/main" val="51222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731C0E0-D6FD-979B-B27F-AF3DEC9D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E5B99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95" y="1328961"/>
            <a:ext cx="8050306" cy="552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B210AA-2F92-67D0-8A99-68CCC4C937BB}"/>
              </a:ext>
            </a:extLst>
          </p:cNvPr>
          <p:cNvSpPr/>
          <p:nvPr/>
        </p:nvSpPr>
        <p:spPr>
          <a:xfrm>
            <a:off x="4141694" y="1327614"/>
            <a:ext cx="8050306" cy="4932833"/>
          </a:xfrm>
          <a:prstGeom prst="rect">
            <a:avLst/>
          </a:prstGeom>
          <a:solidFill>
            <a:srgbClr val="9E9586">
              <a:alpha val="83000"/>
            </a:srgbClr>
          </a:solidFill>
          <a:ln>
            <a:solidFill>
              <a:srgbClr val="9E9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870D39D-19CD-248B-20D8-15EAA005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" r="63331" b="65"/>
          <a:stretch/>
        </p:blipFill>
        <p:spPr bwMode="auto">
          <a:xfrm>
            <a:off x="1" y="0"/>
            <a:ext cx="4141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A44D65-EC0B-6DAD-874F-3E438C7EAB49}"/>
              </a:ext>
            </a:extLst>
          </p:cNvPr>
          <p:cNvSpPr/>
          <p:nvPr/>
        </p:nvSpPr>
        <p:spPr>
          <a:xfrm>
            <a:off x="1" y="-1347"/>
            <a:ext cx="4141694" cy="6858000"/>
          </a:xfrm>
          <a:prstGeom prst="rect">
            <a:avLst/>
          </a:prstGeom>
          <a:solidFill>
            <a:srgbClr val="654431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FBF289-DD68-8E99-D6D6-849A7CD52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7000"/>
                    </a14:imgEffect>
                    <a14:imgEffect>
                      <a14:brightnessContrast bright="1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2" r="26292"/>
          <a:stretch/>
        </p:blipFill>
        <p:spPr bwMode="auto">
          <a:xfrm>
            <a:off x="893798" y="1510553"/>
            <a:ext cx="2354100" cy="38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1E90126-02D8-1FF2-039B-6C8A6CFDE577}"/>
              </a:ext>
            </a:extLst>
          </p:cNvPr>
          <p:cNvCxnSpPr>
            <a:cxnSpLocks/>
          </p:cNvCxnSpPr>
          <p:nvPr/>
        </p:nvCxnSpPr>
        <p:spPr>
          <a:xfrm>
            <a:off x="3084784" y="1341353"/>
            <a:ext cx="9107215" cy="2961"/>
          </a:xfrm>
          <a:prstGeom prst="line">
            <a:avLst/>
          </a:prstGeom>
          <a:ln w="57150">
            <a:solidFill>
              <a:srgbClr val="8A716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9D324F-3DE9-1355-0940-3E13F08BAB43}"/>
              </a:ext>
            </a:extLst>
          </p:cNvPr>
          <p:cNvSpPr txBox="1"/>
          <p:nvPr/>
        </p:nvSpPr>
        <p:spPr>
          <a:xfrm>
            <a:off x="6096000" y="1542014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Разнообразит способы изучения диорам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EE7D1-D9D5-48DD-9BFB-BE792E3EB473}"/>
              </a:ext>
            </a:extLst>
          </p:cNvPr>
          <p:cNvSpPr txBox="1"/>
          <p:nvPr/>
        </p:nvSpPr>
        <p:spPr>
          <a:xfrm>
            <a:off x="6946801" y="959629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Для чего создан бот?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6AC78EB-7CB0-5174-8D81-EB293C57903C}"/>
              </a:ext>
            </a:extLst>
          </p:cNvPr>
          <p:cNvCxnSpPr>
            <a:cxnSpLocks/>
          </p:cNvCxnSpPr>
          <p:nvPr/>
        </p:nvCxnSpPr>
        <p:spPr>
          <a:xfrm>
            <a:off x="3084783" y="203356"/>
            <a:ext cx="9107215" cy="2961"/>
          </a:xfrm>
          <a:prstGeom prst="line">
            <a:avLst/>
          </a:prstGeom>
          <a:ln w="57150">
            <a:solidFill>
              <a:srgbClr val="8A716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Рисунок 18" descr="Книги">
            <a:extLst>
              <a:ext uri="{FF2B5EF4-FFF2-40B4-BE49-F238E27FC236}">
                <a16:creationId xmlns:a16="http://schemas.microsoft.com/office/drawing/2014/main" id="{960CF2C2-DD6F-F902-C228-6A02B48E3B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2654" y="1560128"/>
            <a:ext cx="771593" cy="7715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0355A1-B612-71F4-158E-AEC50C60C406}"/>
              </a:ext>
            </a:extLst>
          </p:cNvPr>
          <p:cNvSpPr txBox="1"/>
          <p:nvPr/>
        </p:nvSpPr>
        <p:spPr>
          <a:xfrm>
            <a:off x="5652404" y="3663018"/>
            <a:ext cx="613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Классифицирует информацию, полученную во время экскурсий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9CBCA6-7B89-7B9B-AA06-754920243B07}"/>
              </a:ext>
            </a:extLst>
          </p:cNvPr>
          <p:cNvSpPr txBox="1"/>
          <p:nvPr/>
        </p:nvSpPr>
        <p:spPr>
          <a:xfrm>
            <a:off x="5513922" y="4694027"/>
            <a:ext cx="65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Усилит интерес подрастающего поколения к истории нашей Родины с помощью привычных способов получения информации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DF82BD-5293-9910-D11A-24F5CA2ECD2A}"/>
              </a:ext>
            </a:extLst>
          </p:cNvPr>
          <p:cNvSpPr txBox="1"/>
          <p:nvPr/>
        </p:nvSpPr>
        <p:spPr>
          <a:xfrm>
            <a:off x="5652403" y="2609868"/>
            <a:ext cx="6131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Сделает экскурсии интерактивными и более продуктивными </a:t>
            </a:r>
          </a:p>
        </p:txBody>
      </p:sp>
      <p:pic>
        <p:nvPicPr>
          <p:cNvPr id="26" name="Рисунок 25" descr="Книги на полке">
            <a:extLst>
              <a:ext uri="{FF2B5EF4-FFF2-40B4-BE49-F238E27FC236}">
                <a16:creationId xmlns:a16="http://schemas.microsoft.com/office/drawing/2014/main" id="{BA388EE4-71AE-EE17-598C-244DA14A0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9847" y="2632393"/>
            <a:ext cx="914400" cy="914400"/>
          </a:xfrm>
          <a:prstGeom prst="rect">
            <a:avLst/>
          </a:prstGeom>
        </p:spPr>
      </p:pic>
      <p:pic>
        <p:nvPicPr>
          <p:cNvPr id="43" name="Рисунок 42" descr="Открытая книга">
            <a:extLst>
              <a:ext uri="{FF2B5EF4-FFF2-40B4-BE49-F238E27FC236}">
                <a16:creationId xmlns:a16="http://schemas.microsoft.com/office/drawing/2014/main" id="{713FCDA1-0909-B59C-07DF-DAFF2EA822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3717" y="3636281"/>
            <a:ext cx="914400" cy="914400"/>
          </a:xfrm>
          <a:prstGeom prst="rect">
            <a:avLst/>
          </a:prstGeom>
        </p:spPr>
      </p:pic>
      <p:pic>
        <p:nvPicPr>
          <p:cNvPr id="45" name="Рисунок 44" descr="Закрытая книга">
            <a:extLst>
              <a:ext uri="{FF2B5EF4-FFF2-40B4-BE49-F238E27FC236}">
                <a16:creationId xmlns:a16="http://schemas.microsoft.com/office/drawing/2014/main" id="{D3618153-9206-2E1A-5BAE-A0DD993E20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43717" y="4873983"/>
            <a:ext cx="914400" cy="914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9CEF3A-5D29-3DE6-8918-75E5AC0A55A5}"/>
              </a:ext>
            </a:extLst>
          </p:cNvPr>
          <p:cNvSpPr/>
          <p:nvPr/>
        </p:nvSpPr>
        <p:spPr>
          <a:xfrm>
            <a:off x="4141694" y="170330"/>
            <a:ext cx="8050307" cy="1168328"/>
          </a:xfrm>
          <a:prstGeom prst="rect">
            <a:avLst/>
          </a:prstGeom>
          <a:solidFill>
            <a:srgbClr val="4E342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n w="22225">
                  <a:solidFill>
                    <a:schemeClr val="bg1"/>
                  </a:solidFill>
                </a:ln>
                <a:latin typeface="+mj-lt"/>
              </a:rPr>
              <a:t>ЗАДАЧИ БОТА</a:t>
            </a:r>
          </a:p>
        </p:txBody>
      </p:sp>
    </p:spTree>
    <p:extLst>
      <p:ext uri="{BB962C8B-B14F-4D97-AF65-F5344CB8AC3E}">
        <p14:creationId xmlns:p14="http://schemas.microsoft.com/office/powerpoint/2010/main" val="297773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0121FE-56F8-7643-C966-B104DCB27CB6}"/>
              </a:ext>
            </a:extLst>
          </p:cNvPr>
          <p:cNvSpPr/>
          <p:nvPr/>
        </p:nvSpPr>
        <p:spPr>
          <a:xfrm>
            <a:off x="-1" y="1615371"/>
            <a:ext cx="12192000" cy="4078942"/>
          </a:xfrm>
          <a:prstGeom prst="rect">
            <a:avLst/>
          </a:prstGeom>
          <a:solidFill>
            <a:srgbClr val="AB735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4651BE4B-790C-077F-38AC-BEBAAE188B07}"/>
              </a:ext>
            </a:extLst>
          </p:cNvPr>
          <p:cNvSpPr/>
          <p:nvPr/>
        </p:nvSpPr>
        <p:spPr>
          <a:xfrm>
            <a:off x="0" y="20147"/>
            <a:ext cx="12192000" cy="6837853"/>
          </a:xfrm>
          <a:custGeom>
            <a:avLst/>
            <a:gdLst>
              <a:gd name="connsiteX0" fmla="*/ 0 w 11952891"/>
              <a:gd name="connsiteY0" fmla="*/ 0 h 6674703"/>
              <a:gd name="connsiteX1" fmla="*/ 1219200 w 11952891"/>
              <a:gd name="connsiteY1" fmla="*/ 1972236 h 6674703"/>
              <a:gd name="connsiteX2" fmla="*/ 645459 w 11952891"/>
              <a:gd name="connsiteY2" fmla="*/ 3003177 h 6674703"/>
              <a:gd name="connsiteX3" fmla="*/ 1013011 w 11952891"/>
              <a:gd name="connsiteY3" fmla="*/ 4751295 h 6674703"/>
              <a:gd name="connsiteX4" fmla="*/ 2662517 w 11952891"/>
              <a:gd name="connsiteY4" fmla="*/ 2554942 h 6674703"/>
              <a:gd name="connsiteX5" fmla="*/ 1882588 w 11952891"/>
              <a:gd name="connsiteY5" fmla="*/ 1290918 h 6674703"/>
              <a:gd name="connsiteX6" fmla="*/ 3281082 w 11952891"/>
              <a:gd name="connsiteY6" fmla="*/ 914400 h 6674703"/>
              <a:gd name="connsiteX7" fmla="*/ 4975411 w 11952891"/>
              <a:gd name="connsiteY7" fmla="*/ 681318 h 6674703"/>
              <a:gd name="connsiteX8" fmla="*/ 4545106 w 11952891"/>
              <a:gd name="connsiteY8" fmla="*/ 2133600 h 6674703"/>
              <a:gd name="connsiteX9" fmla="*/ 4446494 w 11952891"/>
              <a:gd name="connsiteY9" fmla="*/ 3899647 h 6674703"/>
              <a:gd name="connsiteX10" fmla="*/ 1407459 w 11952891"/>
              <a:gd name="connsiteY10" fmla="*/ 5468471 h 6674703"/>
              <a:gd name="connsiteX11" fmla="*/ 591670 w 11952891"/>
              <a:gd name="connsiteY11" fmla="*/ 6096000 h 6674703"/>
              <a:gd name="connsiteX12" fmla="*/ 2294964 w 11952891"/>
              <a:gd name="connsiteY12" fmla="*/ 6158753 h 6674703"/>
              <a:gd name="connsiteX13" fmla="*/ 3442447 w 11952891"/>
              <a:gd name="connsiteY13" fmla="*/ 5244353 h 6674703"/>
              <a:gd name="connsiteX14" fmla="*/ 4921623 w 11952891"/>
              <a:gd name="connsiteY14" fmla="*/ 5002306 h 6674703"/>
              <a:gd name="connsiteX15" fmla="*/ 5217459 w 11952891"/>
              <a:gd name="connsiteY15" fmla="*/ 3496236 h 6674703"/>
              <a:gd name="connsiteX16" fmla="*/ 4769223 w 11952891"/>
              <a:gd name="connsiteY16" fmla="*/ 2286000 h 6674703"/>
              <a:gd name="connsiteX17" fmla="*/ 6347011 w 11952891"/>
              <a:gd name="connsiteY17" fmla="*/ 1272989 h 6674703"/>
              <a:gd name="connsiteX18" fmla="*/ 6723529 w 11952891"/>
              <a:gd name="connsiteY18" fmla="*/ 528918 h 6674703"/>
              <a:gd name="connsiteX19" fmla="*/ 6373906 w 11952891"/>
              <a:gd name="connsiteY19" fmla="*/ 394447 h 6674703"/>
              <a:gd name="connsiteX20" fmla="*/ 7611035 w 11952891"/>
              <a:gd name="connsiteY20" fmla="*/ 152400 h 6674703"/>
              <a:gd name="connsiteX21" fmla="*/ 8211670 w 11952891"/>
              <a:gd name="connsiteY21" fmla="*/ 959224 h 6674703"/>
              <a:gd name="connsiteX22" fmla="*/ 7709647 w 11952891"/>
              <a:gd name="connsiteY22" fmla="*/ 2017059 h 6674703"/>
              <a:gd name="connsiteX23" fmla="*/ 6786282 w 11952891"/>
              <a:gd name="connsiteY23" fmla="*/ 2545977 h 6674703"/>
              <a:gd name="connsiteX24" fmla="*/ 7664823 w 11952891"/>
              <a:gd name="connsiteY24" fmla="*/ 3675530 h 6674703"/>
              <a:gd name="connsiteX25" fmla="*/ 9135035 w 11952891"/>
              <a:gd name="connsiteY25" fmla="*/ 3666565 h 6674703"/>
              <a:gd name="connsiteX26" fmla="*/ 8901953 w 11952891"/>
              <a:gd name="connsiteY26" fmla="*/ 5647765 h 6674703"/>
              <a:gd name="connsiteX27" fmla="*/ 6320117 w 11952891"/>
              <a:gd name="connsiteY27" fmla="*/ 4392706 h 6674703"/>
              <a:gd name="connsiteX28" fmla="*/ 6400800 w 11952891"/>
              <a:gd name="connsiteY28" fmla="*/ 3998259 h 6674703"/>
              <a:gd name="connsiteX29" fmla="*/ 6230470 w 11952891"/>
              <a:gd name="connsiteY29" fmla="*/ 4365812 h 6674703"/>
              <a:gd name="connsiteX30" fmla="*/ 6284259 w 11952891"/>
              <a:gd name="connsiteY30" fmla="*/ 5360895 h 6674703"/>
              <a:gd name="connsiteX31" fmla="*/ 6167717 w 11952891"/>
              <a:gd name="connsiteY31" fmla="*/ 6122895 h 6674703"/>
              <a:gd name="connsiteX32" fmla="*/ 5342964 w 11952891"/>
              <a:gd name="connsiteY32" fmla="*/ 6427695 h 6674703"/>
              <a:gd name="connsiteX33" fmla="*/ 4545106 w 11952891"/>
              <a:gd name="connsiteY33" fmla="*/ 6660777 h 6674703"/>
              <a:gd name="connsiteX34" fmla="*/ 4554070 w 11952891"/>
              <a:gd name="connsiteY34" fmla="*/ 6006353 h 6674703"/>
              <a:gd name="connsiteX35" fmla="*/ 5836023 w 11952891"/>
              <a:gd name="connsiteY35" fmla="*/ 5567083 h 6674703"/>
              <a:gd name="connsiteX36" fmla="*/ 6992470 w 11952891"/>
              <a:gd name="connsiteY36" fmla="*/ 5459506 h 6674703"/>
              <a:gd name="connsiteX37" fmla="*/ 8928847 w 11952891"/>
              <a:gd name="connsiteY37" fmla="*/ 6176683 h 6674703"/>
              <a:gd name="connsiteX38" fmla="*/ 10856259 w 11952891"/>
              <a:gd name="connsiteY38" fmla="*/ 5862918 h 6674703"/>
              <a:gd name="connsiteX39" fmla="*/ 10560423 w 11952891"/>
              <a:gd name="connsiteY39" fmla="*/ 4796118 h 6674703"/>
              <a:gd name="connsiteX40" fmla="*/ 9771529 w 11952891"/>
              <a:gd name="connsiteY40" fmla="*/ 4052047 h 6674703"/>
              <a:gd name="connsiteX41" fmla="*/ 9592235 w 11952891"/>
              <a:gd name="connsiteY41" fmla="*/ 3505200 h 6674703"/>
              <a:gd name="connsiteX42" fmla="*/ 10022541 w 11952891"/>
              <a:gd name="connsiteY42" fmla="*/ 3245224 h 6674703"/>
              <a:gd name="connsiteX43" fmla="*/ 8139953 w 11952891"/>
              <a:gd name="connsiteY43" fmla="*/ 3272118 h 6674703"/>
              <a:gd name="connsiteX44" fmla="*/ 7539317 w 11952891"/>
              <a:gd name="connsiteY44" fmla="*/ 2725271 h 6674703"/>
              <a:gd name="connsiteX45" fmla="*/ 8866094 w 11952891"/>
              <a:gd name="connsiteY45" fmla="*/ 2160495 h 6674703"/>
              <a:gd name="connsiteX46" fmla="*/ 10264588 w 11952891"/>
              <a:gd name="connsiteY46" fmla="*/ 2339789 h 6674703"/>
              <a:gd name="connsiteX47" fmla="*/ 9251576 w 11952891"/>
              <a:gd name="connsiteY47" fmla="*/ 1093695 h 6674703"/>
              <a:gd name="connsiteX48" fmla="*/ 8606117 w 11952891"/>
              <a:gd name="connsiteY48" fmla="*/ 636495 h 6674703"/>
              <a:gd name="connsiteX49" fmla="*/ 10031506 w 11952891"/>
              <a:gd name="connsiteY49" fmla="*/ 286871 h 6674703"/>
              <a:gd name="connsiteX50" fmla="*/ 11295529 w 11952891"/>
              <a:gd name="connsiteY50" fmla="*/ 690283 h 6674703"/>
              <a:gd name="connsiteX51" fmla="*/ 10676964 w 11952891"/>
              <a:gd name="connsiteY51" fmla="*/ 1452283 h 6674703"/>
              <a:gd name="connsiteX52" fmla="*/ 11725835 w 11952891"/>
              <a:gd name="connsiteY52" fmla="*/ 1703295 h 6674703"/>
              <a:gd name="connsiteX53" fmla="*/ 10685929 w 11952891"/>
              <a:gd name="connsiteY53" fmla="*/ 2895600 h 6674703"/>
              <a:gd name="connsiteX54" fmla="*/ 11322423 w 11952891"/>
              <a:gd name="connsiteY54" fmla="*/ 4069977 h 6674703"/>
              <a:gd name="connsiteX55" fmla="*/ 11725835 w 11952891"/>
              <a:gd name="connsiteY55" fmla="*/ 6436659 h 6674703"/>
              <a:gd name="connsiteX56" fmla="*/ 7548282 w 11952891"/>
              <a:gd name="connsiteY56" fmla="*/ 6535271 h 6674703"/>
              <a:gd name="connsiteX57" fmla="*/ 6024282 w 11952891"/>
              <a:gd name="connsiteY57" fmla="*/ 6490447 h 667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52891" h="6674703">
                <a:moveTo>
                  <a:pt x="0" y="0"/>
                </a:moveTo>
                <a:cubicBezTo>
                  <a:pt x="555812" y="735853"/>
                  <a:pt x="1111624" y="1471707"/>
                  <a:pt x="1219200" y="1972236"/>
                </a:cubicBezTo>
                <a:cubicBezTo>
                  <a:pt x="1326776" y="2472765"/>
                  <a:pt x="679824" y="2540001"/>
                  <a:pt x="645459" y="3003177"/>
                </a:cubicBezTo>
                <a:cubicBezTo>
                  <a:pt x="611094" y="3466353"/>
                  <a:pt x="676835" y="4826001"/>
                  <a:pt x="1013011" y="4751295"/>
                </a:cubicBezTo>
                <a:cubicBezTo>
                  <a:pt x="1349187" y="4676589"/>
                  <a:pt x="2517588" y="3131672"/>
                  <a:pt x="2662517" y="2554942"/>
                </a:cubicBezTo>
                <a:cubicBezTo>
                  <a:pt x="2807447" y="1978213"/>
                  <a:pt x="1779494" y="1564342"/>
                  <a:pt x="1882588" y="1290918"/>
                </a:cubicBezTo>
                <a:cubicBezTo>
                  <a:pt x="1985682" y="1017494"/>
                  <a:pt x="2765611" y="1016000"/>
                  <a:pt x="3281082" y="914400"/>
                </a:cubicBezTo>
                <a:cubicBezTo>
                  <a:pt x="3796553" y="812800"/>
                  <a:pt x="4764740" y="478118"/>
                  <a:pt x="4975411" y="681318"/>
                </a:cubicBezTo>
                <a:cubicBezTo>
                  <a:pt x="5186082" y="884518"/>
                  <a:pt x="4633259" y="1597212"/>
                  <a:pt x="4545106" y="2133600"/>
                </a:cubicBezTo>
                <a:cubicBezTo>
                  <a:pt x="4456953" y="2669988"/>
                  <a:pt x="4969435" y="3343835"/>
                  <a:pt x="4446494" y="3899647"/>
                </a:cubicBezTo>
                <a:cubicBezTo>
                  <a:pt x="3923553" y="4455459"/>
                  <a:pt x="2049930" y="5102412"/>
                  <a:pt x="1407459" y="5468471"/>
                </a:cubicBezTo>
                <a:cubicBezTo>
                  <a:pt x="764988" y="5834530"/>
                  <a:pt x="443753" y="5980953"/>
                  <a:pt x="591670" y="6096000"/>
                </a:cubicBezTo>
                <a:cubicBezTo>
                  <a:pt x="739587" y="6211047"/>
                  <a:pt x="1819835" y="6300694"/>
                  <a:pt x="2294964" y="6158753"/>
                </a:cubicBezTo>
                <a:cubicBezTo>
                  <a:pt x="2770093" y="6016812"/>
                  <a:pt x="3004671" y="5437094"/>
                  <a:pt x="3442447" y="5244353"/>
                </a:cubicBezTo>
                <a:cubicBezTo>
                  <a:pt x="3880224" y="5051612"/>
                  <a:pt x="4625788" y="5293659"/>
                  <a:pt x="4921623" y="5002306"/>
                </a:cubicBezTo>
                <a:cubicBezTo>
                  <a:pt x="5217458" y="4710953"/>
                  <a:pt x="5242859" y="3948954"/>
                  <a:pt x="5217459" y="3496236"/>
                </a:cubicBezTo>
                <a:cubicBezTo>
                  <a:pt x="5192059" y="3043518"/>
                  <a:pt x="4580964" y="2656541"/>
                  <a:pt x="4769223" y="2286000"/>
                </a:cubicBezTo>
                <a:cubicBezTo>
                  <a:pt x="4957482" y="1915459"/>
                  <a:pt x="6021293" y="1565836"/>
                  <a:pt x="6347011" y="1272989"/>
                </a:cubicBezTo>
                <a:cubicBezTo>
                  <a:pt x="6672729" y="980142"/>
                  <a:pt x="6719047" y="675342"/>
                  <a:pt x="6723529" y="528918"/>
                </a:cubicBezTo>
                <a:cubicBezTo>
                  <a:pt x="6728011" y="382494"/>
                  <a:pt x="6225988" y="457200"/>
                  <a:pt x="6373906" y="394447"/>
                </a:cubicBezTo>
                <a:cubicBezTo>
                  <a:pt x="6521824" y="331694"/>
                  <a:pt x="7304741" y="58271"/>
                  <a:pt x="7611035" y="152400"/>
                </a:cubicBezTo>
                <a:cubicBezTo>
                  <a:pt x="7917329" y="246529"/>
                  <a:pt x="8195235" y="648448"/>
                  <a:pt x="8211670" y="959224"/>
                </a:cubicBezTo>
                <a:cubicBezTo>
                  <a:pt x="8228105" y="1270000"/>
                  <a:pt x="7947212" y="1752600"/>
                  <a:pt x="7709647" y="2017059"/>
                </a:cubicBezTo>
                <a:cubicBezTo>
                  <a:pt x="7472082" y="2281518"/>
                  <a:pt x="6793753" y="2269565"/>
                  <a:pt x="6786282" y="2545977"/>
                </a:cubicBezTo>
                <a:cubicBezTo>
                  <a:pt x="6778811" y="2822389"/>
                  <a:pt x="7273364" y="3488765"/>
                  <a:pt x="7664823" y="3675530"/>
                </a:cubicBezTo>
                <a:cubicBezTo>
                  <a:pt x="8056282" y="3862295"/>
                  <a:pt x="8928847" y="3337859"/>
                  <a:pt x="9135035" y="3666565"/>
                </a:cubicBezTo>
                <a:cubicBezTo>
                  <a:pt x="9341223" y="3995271"/>
                  <a:pt x="9371106" y="5526742"/>
                  <a:pt x="8901953" y="5647765"/>
                </a:cubicBezTo>
                <a:cubicBezTo>
                  <a:pt x="8432800" y="5768788"/>
                  <a:pt x="6736976" y="4667624"/>
                  <a:pt x="6320117" y="4392706"/>
                </a:cubicBezTo>
                <a:cubicBezTo>
                  <a:pt x="5903258" y="4117788"/>
                  <a:pt x="6415741" y="4002741"/>
                  <a:pt x="6400800" y="3998259"/>
                </a:cubicBezTo>
                <a:cubicBezTo>
                  <a:pt x="6385859" y="3993777"/>
                  <a:pt x="6249893" y="4138706"/>
                  <a:pt x="6230470" y="4365812"/>
                </a:cubicBezTo>
                <a:cubicBezTo>
                  <a:pt x="6211047" y="4592918"/>
                  <a:pt x="6294718" y="5068048"/>
                  <a:pt x="6284259" y="5360895"/>
                </a:cubicBezTo>
                <a:cubicBezTo>
                  <a:pt x="6273800" y="5653742"/>
                  <a:pt x="6324599" y="5945095"/>
                  <a:pt x="6167717" y="6122895"/>
                </a:cubicBezTo>
                <a:cubicBezTo>
                  <a:pt x="6010835" y="6300695"/>
                  <a:pt x="5613399" y="6338048"/>
                  <a:pt x="5342964" y="6427695"/>
                </a:cubicBezTo>
                <a:cubicBezTo>
                  <a:pt x="5072529" y="6517342"/>
                  <a:pt x="4676588" y="6731001"/>
                  <a:pt x="4545106" y="6660777"/>
                </a:cubicBezTo>
                <a:cubicBezTo>
                  <a:pt x="4413624" y="6590553"/>
                  <a:pt x="4338917" y="6188635"/>
                  <a:pt x="4554070" y="6006353"/>
                </a:cubicBezTo>
                <a:cubicBezTo>
                  <a:pt x="4769223" y="5824071"/>
                  <a:pt x="5429623" y="5658224"/>
                  <a:pt x="5836023" y="5567083"/>
                </a:cubicBezTo>
                <a:cubicBezTo>
                  <a:pt x="6242423" y="5475942"/>
                  <a:pt x="6476999" y="5357906"/>
                  <a:pt x="6992470" y="5459506"/>
                </a:cubicBezTo>
                <a:cubicBezTo>
                  <a:pt x="7507941" y="5561106"/>
                  <a:pt x="8284882" y="6109448"/>
                  <a:pt x="8928847" y="6176683"/>
                </a:cubicBezTo>
                <a:cubicBezTo>
                  <a:pt x="9572812" y="6243918"/>
                  <a:pt x="10584330" y="6093012"/>
                  <a:pt x="10856259" y="5862918"/>
                </a:cubicBezTo>
                <a:cubicBezTo>
                  <a:pt x="11128188" y="5632824"/>
                  <a:pt x="10741211" y="5097930"/>
                  <a:pt x="10560423" y="4796118"/>
                </a:cubicBezTo>
                <a:cubicBezTo>
                  <a:pt x="10379635" y="4494306"/>
                  <a:pt x="9932894" y="4267200"/>
                  <a:pt x="9771529" y="4052047"/>
                </a:cubicBezTo>
                <a:cubicBezTo>
                  <a:pt x="9610164" y="3836894"/>
                  <a:pt x="9550400" y="3639671"/>
                  <a:pt x="9592235" y="3505200"/>
                </a:cubicBezTo>
                <a:cubicBezTo>
                  <a:pt x="9634070" y="3370730"/>
                  <a:pt x="10264588" y="3284071"/>
                  <a:pt x="10022541" y="3245224"/>
                </a:cubicBezTo>
                <a:cubicBezTo>
                  <a:pt x="9780494" y="3206377"/>
                  <a:pt x="8553824" y="3358777"/>
                  <a:pt x="8139953" y="3272118"/>
                </a:cubicBezTo>
                <a:cubicBezTo>
                  <a:pt x="7726082" y="3185459"/>
                  <a:pt x="7418294" y="2910541"/>
                  <a:pt x="7539317" y="2725271"/>
                </a:cubicBezTo>
                <a:cubicBezTo>
                  <a:pt x="7660340" y="2540001"/>
                  <a:pt x="8411882" y="2224742"/>
                  <a:pt x="8866094" y="2160495"/>
                </a:cubicBezTo>
                <a:cubicBezTo>
                  <a:pt x="9320306" y="2096248"/>
                  <a:pt x="10200341" y="2517589"/>
                  <a:pt x="10264588" y="2339789"/>
                </a:cubicBezTo>
                <a:cubicBezTo>
                  <a:pt x="10328835" y="2161989"/>
                  <a:pt x="9527988" y="1377577"/>
                  <a:pt x="9251576" y="1093695"/>
                </a:cubicBezTo>
                <a:cubicBezTo>
                  <a:pt x="8975164" y="809813"/>
                  <a:pt x="8476129" y="770966"/>
                  <a:pt x="8606117" y="636495"/>
                </a:cubicBezTo>
                <a:cubicBezTo>
                  <a:pt x="8736105" y="502024"/>
                  <a:pt x="9583271" y="277906"/>
                  <a:pt x="10031506" y="286871"/>
                </a:cubicBezTo>
                <a:cubicBezTo>
                  <a:pt x="10479741" y="295836"/>
                  <a:pt x="11187953" y="496048"/>
                  <a:pt x="11295529" y="690283"/>
                </a:cubicBezTo>
                <a:cubicBezTo>
                  <a:pt x="11403105" y="884518"/>
                  <a:pt x="10605246" y="1283448"/>
                  <a:pt x="10676964" y="1452283"/>
                </a:cubicBezTo>
                <a:cubicBezTo>
                  <a:pt x="10748682" y="1621118"/>
                  <a:pt x="11724341" y="1462742"/>
                  <a:pt x="11725835" y="1703295"/>
                </a:cubicBezTo>
                <a:cubicBezTo>
                  <a:pt x="11727329" y="1943848"/>
                  <a:pt x="10753164" y="2501153"/>
                  <a:pt x="10685929" y="2895600"/>
                </a:cubicBezTo>
                <a:cubicBezTo>
                  <a:pt x="10618694" y="3290047"/>
                  <a:pt x="11149105" y="3479801"/>
                  <a:pt x="11322423" y="4069977"/>
                </a:cubicBezTo>
                <a:cubicBezTo>
                  <a:pt x="11495741" y="4660153"/>
                  <a:pt x="12354858" y="6025777"/>
                  <a:pt x="11725835" y="6436659"/>
                </a:cubicBezTo>
                <a:cubicBezTo>
                  <a:pt x="11096812" y="6847541"/>
                  <a:pt x="8498541" y="6526306"/>
                  <a:pt x="7548282" y="6535271"/>
                </a:cubicBezTo>
                <a:cubicBezTo>
                  <a:pt x="6598023" y="6544236"/>
                  <a:pt x="6566647" y="6415741"/>
                  <a:pt x="6024282" y="6490447"/>
                </a:cubicBezTo>
              </a:path>
            </a:pathLst>
          </a:custGeom>
          <a:ln w="28575">
            <a:solidFill>
              <a:srgbClr val="AB735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102E75-1256-09DC-BE61-1BCD39F4C7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0890" y="1895045"/>
            <a:ext cx="3090220" cy="3067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7F47-5896-B3EB-69D4-4362D9477140}"/>
              </a:ext>
            </a:extLst>
          </p:cNvPr>
          <p:cNvSpPr txBox="1"/>
          <p:nvPr/>
        </p:nvSpPr>
        <p:spPr>
          <a:xfrm>
            <a:off x="1016724" y="455800"/>
            <a:ext cx="1015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+mj-lt"/>
              </a:rPr>
              <a:t>ТЕХНИЧЕСКОЕ ОПИСАНИЕ </a:t>
            </a:r>
            <a:r>
              <a:rPr lang="en-US" sz="4000" b="1" dirty="0">
                <a:latin typeface="+mj-lt"/>
              </a:rPr>
              <a:t>IT</a:t>
            </a:r>
            <a:r>
              <a:rPr lang="ru-RU" sz="4000" b="1" dirty="0">
                <a:latin typeface="+mj-lt"/>
              </a:rPr>
              <a:t>-РЕШЕНИЯ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2B97F-A28C-B742-8064-0384855251A4}"/>
              </a:ext>
            </a:extLst>
          </p:cNvPr>
          <p:cNvSpPr txBox="1"/>
          <p:nvPr/>
        </p:nvSpPr>
        <p:spPr>
          <a:xfrm>
            <a:off x="-2" y="1895045"/>
            <a:ext cx="4550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121A29"/>
                  </a:solidFill>
                </a:ln>
              </a:rPr>
              <a:t>Для написания кода мы воспользовались: </a:t>
            </a:r>
          </a:p>
          <a:p>
            <a:pPr algn="ctr"/>
            <a:r>
              <a:rPr lang="ru-RU" sz="2400" b="1" dirty="0">
                <a:ln>
                  <a:solidFill>
                    <a:srgbClr val="121A29"/>
                  </a:solidFill>
                </a:ln>
              </a:rPr>
              <a:t>языками программирования – </a:t>
            </a:r>
            <a:r>
              <a:rPr lang="en-US" sz="2400" b="1" dirty="0">
                <a:ln>
                  <a:solidFill>
                    <a:srgbClr val="121A29"/>
                  </a:solidFill>
                </a:ln>
              </a:rPr>
              <a:t>Python</a:t>
            </a:r>
            <a:r>
              <a:rPr lang="ru-RU" sz="2400" b="1" dirty="0">
                <a:ln>
                  <a:solidFill>
                    <a:srgbClr val="121A29"/>
                  </a:solidFill>
                </a:ln>
              </a:rPr>
              <a:t> и </a:t>
            </a:r>
            <a:r>
              <a:rPr lang="en-US" sz="2400" b="1" dirty="0">
                <a:ln>
                  <a:solidFill>
                    <a:srgbClr val="121A29"/>
                  </a:solidFill>
                </a:ln>
              </a:rPr>
              <a:t>SQL</a:t>
            </a:r>
            <a:r>
              <a:rPr lang="ru-RU" sz="2400" b="1" dirty="0">
                <a:ln>
                  <a:solidFill>
                    <a:srgbClr val="121A29"/>
                  </a:solidFill>
                </a:ln>
              </a:rPr>
              <a:t>, различными библиотеками (</a:t>
            </a:r>
            <a:r>
              <a:rPr lang="en-US" sz="2400" b="1" dirty="0" err="1">
                <a:ln>
                  <a:solidFill>
                    <a:srgbClr val="121A29"/>
                  </a:solidFill>
                </a:ln>
              </a:rPr>
              <a:t>Aiogram</a:t>
            </a:r>
            <a:r>
              <a:rPr lang="ru-RU" sz="2400" b="1" dirty="0">
                <a:ln>
                  <a:solidFill>
                    <a:srgbClr val="121A29"/>
                  </a:solidFill>
                </a:ln>
              </a:rPr>
              <a:t>,</a:t>
            </a:r>
            <a:r>
              <a:rPr lang="en-US" sz="2400" b="1" dirty="0">
                <a:ln>
                  <a:solidFill>
                    <a:srgbClr val="121A29"/>
                  </a:solidFill>
                </a:ln>
              </a:rPr>
              <a:t>SQLite3, matplotlib </a:t>
            </a:r>
            <a:r>
              <a:rPr lang="ru-RU" sz="2400" b="1" dirty="0">
                <a:ln>
                  <a:solidFill>
                    <a:srgbClr val="121A29"/>
                  </a:solidFill>
                </a:ln>
              </a:rPr>
              <a:t>и др.)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3F95F-CE23-C89A-60A6-317212FBF3FC}"/>
              </a:ext>
            </a:extLst>
          </p:cNvPr>
          <p:cNvSpPr txBox="1"/>
          <p:nvPr/>
        </p:nvSpPr>
        <p:spPr>
          <a:xfrm>
            <a:off x="7641112" y="1895045"/>
            <a:ext cx="4550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</a:rPr>
              <a:t>С помощью языка программирования </a:t>
            </a: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SQL</a:t>
            </a:r>
            <a:r>
              <a:rPr lang="ru-RU" sz="2400" b="1" dirty="0">
                <a:ln>
                  <a:solidFill>
                    <a:schemeClr val="tx1"/>
                  </a:solidFill>
                </a:ln>
              </a:rPr>
              <a:t> была сформирована база данных, которую мы использовали для создания рейтинговой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3361818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aleway"/>
        <a:ea typeface=""/>
        <a:cs typeface=""/>
      </a:majorFont>
      <a:minorFont>
        <a:latin typeface="Raleway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460</Words>
  <Application>Microsoft Office PowerPoint</Application>
  <PresentationFormat>Широкоэкранный</PresentationFormat>
  <Paragraphs>43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Bahnschrift SemiLight Condensed</vt:lpstr>
      <vt:lpstr>Raleway</vt:lpstr>
      <vt:lpstr>Raleway ExtraLight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чат-бот и зачем он нужен?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Вероника Манина</dc:creator>
  <cp:lastModifiedBy>Вероника Манина</cp:lastModifiedBy>
  <cp:revision>24</cp:revision>
  <dcterms:created xsi:type="dcterms:W3CDTF">2022-05-10T16:55:50Z</dcterms:created>
  <dcterms:modified xsi:type="dcterms:W3CDTF">2022-05-23T09:12:36Z</dcterms:modified>
</cp:coreProperties>
</file>